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206240"/>
            <a:ext cx="9144000" cy="9372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09728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and Email Security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23774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Recognising, avoiding, and reporting phishing attacks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48640" y="31089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99A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SA-MOD-001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43434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Awareness Training Program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0" y="43434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RidgeLine Cyber Defence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Responsibilities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8229600" cy="5029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5" name="Shape 3"/>
          <p:cNvSpPr/>
          <p:nvPr/>
        </p:nvSpPr>
        <p:spPr>
          <a:xfrm>
            <a:off x="457200" y="109728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0972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 every email before clicking links or opening attachments — even from known senders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73736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73736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73736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all suspicious emails using the phish report button or by forwarding to [security@organisation.com]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377440"/>
            <a:ext cx="8229600" cy="5029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11" name="Shape 9"/>
          <p:cNvSpPr/>
          <p:nvPr/>
        </p:nvSpPr>
        <p:spPr>
          <a:xfrm>
            <a:off x="457200" y="237744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37744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share your credentials, MFA codes, or passwords via email, phone, or chat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Shape 12"/>
          <p:cNvSpPr/>
          <p:nvPr/>
        </p:nvSpPr>
        <p:spPr>
          <a:xfrm>
            <a:off x="457200" y="301752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01752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unexpected financial or data requests through an independent communication channel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657600"/>
            <a:ext cx="8229600" cy="502920"/>
          </a:xfrm>
          <a:prstGeom prst="rect">
            <a:avLst/>
          </a:prstGeom>
          <a:solidFill>
            <a:srgbClr val="E8F4F6"/>
          </a:solidFill>
          <a:ln/>
        </p:spPr>
      </p:sp>
      <p:sp>
        <p:nvSpPr>
          <p:cNvPr id="17" name="Shape 15"/>
          <p:cNvSpPr/>
          <p:nvPr/>
        </p:nvSpPr>
        <p:spPr>
          <a:xfrm>
            <a:off x="457200" y="365760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36576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phishing simulation exercises and learn from the results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" y="4297680"/>
            <a:ext cx="8229600" cy="50292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457200" y="4297680"/>
            <a:ext cx="54864" cy="50292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42976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your security awareness training current — threats evolve constantly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Report a Suspicious Email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1143000"/>
            <a:ext cx="411480" cy="411480"/>
          </a:xfrm>
          <a:prstGeom prst="ellipse">
            <a:avLst/>
          </a:prstGeom>
          <a:solidFill>
            <a:srgbClr val="1A2332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4300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188720" y="109728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— Do not click any links, open attachments, or reply to the email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1874520"/>
            <a:ext cx="411480" cy="411480"/>
          </a:xfrm>
          <a:prstGeom prst="ellipse">
            <a:avLst/>
          </a:prstGeom>
          <a:solidFill>
            <a:srgbClr val="1A2332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187452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182880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— Click the phish report button in your email client, or forward the email as an attachment to [security@organisation.com]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2606040"/>
            <a:ext cx="411480" cy="411480"/>
          </a:xfrm>
          <a:prstGeom prst="ellipse">
            <a:avLst/>
          </a:prstGeom>
          <a:solidFill>
            <a:srgbClr val="1A2332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60604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88720" y="25603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DELETE — Remove the email from your inbox after reporting (don't just move to trash — permanently delete if possible)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3337560"/>
            <a:ext cx="411480" cy="411480"/>
          </a:xfrm>
          <a:prstGeom prst="ellipse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33756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88720" y="32918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 — If you already clicked a link or entered credentials, contact [Security Hotline] immediately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4069080"/>
            <a:ext cx="411480" cy="411480"/>
          </a:xfrm>
          <a:prstGeom prst="ellipse">
            <a:avLst/>
          </a:prstGeom>
          <a:solidFill>
            <a:srgbClr val="1A2332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4069080"/>
            <a:ext cx="411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188720" y="40233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CHANGE — If you entered credentials, change your password immediately and enable MFA if not already active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Takeaways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731520" y="1188720"/>
            <a:ext cx="7680960" cy="64008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31520" y="1188720"/>
            <a:ext cx="64008" cy="6400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188720"/>
            <a:ext cx="7223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 of cyberattacks start with phishing — you are the primary target and the first line of defence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731520" y="2011680"/>
            <a:ext cx="7680960" cy="64008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731520" y="2011680"/>
            <a:ext cx="64008" cy="6400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2011680"/>
            <a:ext cx="7223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check the sender address, hover over links, and question unexpected requests before acting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834640"/>
            <a:ext cx="7680960" cy="64008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834640"/>
            <a:ext cx="64008" cy="6400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834640"/>
            <a:ext cx="7223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any request for credentials, payments, or sensitive data through a separate channel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731520" y="3657600"/>
            <a:ext cx="7680960" cy="64008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731520" y="3657600"/>
            <a:ext cx="64008" cy="6400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657600"/>
            <a:ext cx="7223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Reporting suspicious emails is not optional — every report helps protect the entire organisation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&amp; Resources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 your security team: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155448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Email: [security@organisation.com]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Phone: [Security Hotline Number]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Portal: [Incident Reporting Portal URL]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" y="283464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Related Policies &amp; Documents: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3200400"/>
            <a:ext cx="804672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SA-POL-001 — Security Awareness and Training Policy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SA-MOD-003 — Social Engineering and Pretexting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SA-MOD-002 — Password and Authentication Hygiene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SA-MOD-007 — Incident Reporting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206240"/>
            <a:ext cx="9144000" cy="93726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1371600" y="256032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the SA-QZ-001 Phishing &amp; Email Security Quiz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module: SA-MOD-002 — Password and Authentication Hygiene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548640" y="434340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RidgeLine Cyber Defence  |  Enterprise Security. Simplified.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Objectives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completing this module, you will be able to: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874520"/>
            <a:ext cx="365760" cy="365760"/>
          </a:xfrm>
          <a:prstGeom prst="ellipse">
            <a:avLst/>
          </a:prstGeom>
          <a:solidFill>
            <a:srgbClr val="0F7B8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8745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371600" y="182880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 the most common types of phishing attacks and how they target employees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31520" y="2788920"/>
            <a:ext cx="365760" cy="365760"/>
          </a:xfrm>
          <a:prstGeom prst="ellipse">
            <a:avLst/>
          </a:prstGeom>
          <a:solidFill>
            <a:srgbClr val="0F7B8A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7889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371600" y="274320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a consistent method to inspect emails for red flags before clicking links or opening attachments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731520" y="3703320"/>
            <a:ext cx="365760" cy="365760"/>
          </a:xfrm>
          <a:prstGeom prst="ellipse">
            <a:avLst/>
          </a:prstGeom>
          <a:solidFill>
            <a:srgbClr val="0F7B8A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37033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371600" y="3657600"/>
            <a:ext cx="7132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Report suspicious emails correctly using your organisation's incident reporting process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7432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1371600" y="1280160"/>
            <a:ext cx="6400800" cy="1828800"/>
          </a:xfrm>
          <a:prstGeom prst="rect">
            <a:avLst/>
          </a:prstGeom>
          <a:solidFill>
            <a:srgbClr val="0F7B8A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1371600" y="1280160"/>
            <a:ext cx="6400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1371600" y="228600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8F4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cyberattacks start with a phishing email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347472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is the #1 initial attack vector worldwide. A single click on a malicious link or attachment can give attackers access to your credentials, your organisation's systems, and sensitive data. Every employee is a target — and the last line of defence.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 of Phishing Attacks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1554480"/>
          </a:xfrm>
          <a:prstGeom prst="rect">
            <a:avLst/>
          </a:prstGeom>
          <a:solidFill>
            <a:srgbClr val="E8F4F6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73152" cy="15544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Phishing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6459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Mass-sent emails impersonating trusted brands, banks, or internal systems. Uses urgency, fear, or curiosity to trick you into clicking links or opening attachments.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1554480"/>
          </a:xfrm>
          <a:prstGeom prst="rect">
            <a:avLst/>
          </a:prstGeom>
          <a:solidFill>
            <a:srgbClr val="E8F4F6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97280"/>
            <a:ext cx="73152" cy="15544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Spear Phishing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6459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Highly targeted emails crafted for a specific person using personal details from LinkedIn, company websites, or prior breaches. Much harder to detect.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926080"/>
            <a:ext cx="3931920" cy="1554480"/>
          </a:xfrm>
          <a:prstGeom prst="rect">
            <a:avLst/>
          </a:prstGeom>
          <a:solidFill>
            <a:srgbClr val="E8F4F6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926080"/>
            <a:ext cx="73152" cy="15544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30632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Email Compromise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4747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Attackers impersonate executives, vendors, or colleagues to request wire transfers, sensitive data, or credential changes. Average loss: $125,000+.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2926080"/>
            <a:ext cx="3931920" cy="1554480"/>
          </a:xfrm>
          <a:prstGeom prst="rect">
            <a:avLst/>
          </a:prstGeom>
          <a:solidFill>
            <a:srgbClr val="E8F4F6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926080"/>
            <a:ext cx="73152" cy="1554480"/>
          </a:xfrm>
          <a:prstGeom prst="rect">
            <a:avLst/>
          </a:prstGeom>
          <a:solidFill>
            <a:srgbClr val="0F7B8A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306324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Smishing &amp; Vishing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29200" y="34747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Phishing via SMS (smishing) or phone calls (vishing). Attackers impersonate IT support, banks, or delivery services to extract credentials or install malware.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Inspect an Email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1097280"/>
            <a:ext cx="804672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the sender's full email address — not just the display name. Look for misspellings, extra characters, or unfamiliar domains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Hover over links before clicking. The URL shown in the tooltip should match the expected destination exactly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 suspicious of unexpected attachments — especially .exe, .zip, .docm, .xlsm, or .html files from unknown senders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for urgency and pressure tactics: 'Your account will be locked in 24 hours' or 'Immediate action required'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Look for generic greetings ('Dear Customer') instead of your actual name — a sign of mass phishing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 requests for sensitive information, credentials, or payments through a separate communication channel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for poor grammar, unusual formatting, or mismatched branding — but note that AI-generated phishing emails are increasingly flawless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CEO Wire Transfer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receive an urgent email from your CEO asking you to process a $50,000 wire transfer to a new vendor. The email says: 'I'm in back-to-back meetings — please handle this before end of day. Keep it confidential for now.' The sender address is ceo@yourcompanny.com (note: double 'n').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1031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 Process the transfer — the CEO wouldn't ask without good reason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274320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 Reply to the email asking for the vendor's banking details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0F7B8A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33832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 Call the CEO directly using a known phone number to verify the request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863840" y="338328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31520" y="402336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914400" y="40233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 Forward the email to your manager and wait for instructions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 Flags to Watch For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0515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Sender's email domain is misspelled or doesn't match the organisation (e.g. @micros0ft.com, @yourcompanny.com)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57200" y="160020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0020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Urgent or threatening language designed to create panic and bypass your judgement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14884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1488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Requests for credentials, passwords, MFA codes, or personal information via email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69748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26974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Links that don't match the expected URL when you hover over them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24612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3" name="Text 11"/>
          <p:cNvSpPr/>
          <p:nvPr/>
        </p:nvSpPr>
        <p:spPr>
          <a:xfrm>
            <a:off x="731520" y="324612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Unexpected attachments, especially executable files, macro-enabled documents, or compressed archives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79476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5" name="Text 13"/>
          <p:cNvSpPr/>
          <p:nvPr/>
        </p:nvSpPr>
        <p:spPr>
          <a:xfrm>
            <a:off x="731520" y="37947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Requests to bypass normal processes, keep something confidential, or act without verification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4343400"/>
            <a:ext cx="54864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434340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Emails that arrive outside normal business hours or during peak stress periods (month-end, holidays)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82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7B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54864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IT Password Reset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1188720"/>
            <a:ext cx="80467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receive an email from 'IT Support' saying your password will expire in 2 hours and you need to click a link to reset it immediately. The email looks professional with your company's logo. The link goes to login-portal-update.com/reset.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210312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A.  Click the link — it has the company logo and looks legitimate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274320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B.  Click the link but check the URL in your browser after it opens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0F7B8A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914400" y="338328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C.  Ignore the email — your IT team communicates password changes through the internal portal, not email links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863840" y="3383280"/>
            <a:ext cx="457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31520" y="4023360"/>
            <a:ext cx="7680960" cy="502920"/>
          </a:xfrm>
          <a:prstGeom prst="rect">
            <a:avLst/>
          </a:prstGeom>
          <a:solidFill>
            <a:srgbClr val="2A3A52"/>
          </a:solidFill>
          <a:ln/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914400" y="402336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D.  Reply to the email asking if it's legitimate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9144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Do's and Don'ts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931920" cy="41148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5" name="Text 3"/>
          <p:cNvSpPr/>
          <p:nvPr/>
        </p:nvSpPr>
        <p:spPr>
          <a:xfrm>
            <a:off x="365760" y="100584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15544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Hover over links before clicking to check the real URL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20574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Verify unexpected requests via phone or in person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25603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Report suspicious emails immediately using the phish button or forwarding to [security@org.com]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30632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Check the full sender email address, not just the display name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57200" y="35661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Use MFA on all accounts to limit damage from stolen credentials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40690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Delete suspicious emails after reporting — don't forward to colleagues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846320" y="1005840"/>
            <a:ext cx="3931920" cy="41148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3" name="Text 11"/>
          <p:cNvSpPr/>
          <p:nvPr/>
        </p:nvSpPr>
        <p:spPr>
          <a:xfrm>
            <a:off x="4846320" y="100584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DON'T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937760" y="15544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Click links or open attachments from unknown senders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937760" y="20574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Enter credentials on pages reached via email links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937760" y="25603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Reply to suspicious emails or engage with the sender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937760" y="30632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Forward phishing emails to colleagues ('look at this!')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937760" y="35661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Assume an email is safe because it has your company logo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40690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3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  Feel embarrassed about reporting — even experts get targeted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Phishing and Email Security</dc:title>
  <dc:subject>PptxGenJS Presentation</dc:subject>
  <dc:creator>RidgeLine Cyber Defence</dc:creator>
  <cp:lastModifiedBy>RidgeLine Cyber Defence</cp:lastModifiedBy>
  <cp:revision>1</cp:revision>
  <dcterms:created xsi:type="dcterms:W3CDTF">2026-02-13T13:38:57Z</dcterms:created>
  <dcterms:modified xsi:type="dcterms:W3CDTF">2026-02-13T13:38:57Z</dcterms:modified>
</cp:coreProperties>
</file>